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61" r:id="rId5"/>
    <p:sldId id="262" r:id="rId6"/>
    <p:sldId id="263" r:id="rId7"/>
    <p:sldId id="258" r:id="rId8"/>
    <p:sldId id="259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5FC9ED-39A7-4277-BC5E-60CDCC9100C3}" type="datetimeFigureOut">
              <a:rPr lang="en-US" smtClean="0"/>
              <a:pPr/>
              <a:t>5/21/2013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2EE42-4483-460F-9D66-AD95B357C0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722026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5FC9ED-39A7-4277-BC5E-60CDCC9100C3}" type="datetimeFigureOut">
              <a:rPr lang="en-US" smtClean="0"/>
              <a:pPr/>
              <a:t>5/21/2013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2EE42-4483-460F-9D66-AD95B357C0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51585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5FC9ED-39A7-4277-BC5E-60CDCC9100C3}" type="datetimeFigureOut">
              <a:rPr lang="en-US" smtClean="0"/>
              <a:pPr/>
              <a:t>5/21/2013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2EE42-4483-460F-9D66-AD95B357C0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486964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5FC9ED-39A7-4277-BC5E-60CDCC9100C3}" type="datetimeFigureOut">
              <a:rPr lang="en-US" smtClean="0"/>
              <a:pPr/>
              <a:t>5/21/2013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2EE42-4483-460F-9D66-AD95B357C0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099126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5FC9ED-39A7-4277-BC5E-60CDCC9100C3}" type="datetimeFigureOut">
              <a:rPr lang="en-US" smtClean="0"/>
              <a:pPr/>
              <a:t>5/21/2013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2EE42-4483-460F-9D66-AD95B357C0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687186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5FC9ED-39A7-4277-BC5E-60CDCC9100C3}" type="datetimeFigureOut">
              <a:rPr lang="en-US" smtClean="0"/>
              <a:pPr/>
              <a:t>5/21/2013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2EE42-4483-460F-9D66-AD95B357C0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986027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5FC9ED-39A7-4277-BC5E-60CDCC9100C3}" type="datetimeFigureOut">
              <a:rPr lang="en-US" smtClean="0"/>
              <a:pPr/>
              <a:t>5/21/2013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2EE42-4483-460F-9D66-AD95B357C0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520960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5FC9ED-39A7-4277-BC5E-60CDCC9100C3}" type="datetimeFigureOut">
              <a:rPr lang="en-US" smtClean="0"/>
              <a:pPr/>
              <a:t>5/21/2013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2EE42-4483-460F-9D66-AD95B357C0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472618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5FC9ED-39A7-4277-BC5E-60CDCC9100C3}" type="datetimeFigureOut">
              <a:rPr lang="en-US" smtClean="0"/>
              <a:pPr/>
              <a:t>5/21/2013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2EE42-4483-460F-9D66-AD95B357C0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184001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5FC9ED-39A7-4277-BC5E-60CDCC9100C3}" type="datetimeFigureOut">
              <a:rPr lang="en-US" smtClean="0"/>
              <a:pPr/>
              <a:t>5/21/2013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2EE42-4483-460F-9D66-AD95B357C0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31066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5FC9ED-39A7-4277-BC5E-60CDCC9100C3}" type="datetimeFigureOut">
              <a:rPr lang="en-US" smtClean="0"/>
              <a:pPr/>
              <a:t>5/21/2013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2EE42-4483-460F-9D66-AD95B357C0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165847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5FC9ED-39A7-4277-BC5E-60CDCC9100C3}" type="datetimeFigureOut">
              <a:rPr lang="en-US" smtClean="0"/>
              <a:pPr/>
              <a:t>5/21/2013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02EE42-4483-460F-9D66-AD95B357C0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5806616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timeglobalspin.files.wordpress.com/2012/10/001079.jpg?w=72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85800"/>
            <a:ext cx="9144000" cy="60960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-381000"/>
            <a:ext cx="7772400" cy="1470025"/>
          </a:xfrm>
        </p:spPr>
        <p:txBody>
          <a:bodyPr>
            <a:normAutofit/>
          </a:bodyPr>
          <a:lstStyle/>
          <a:p>
            <a:r>
              <a:rPr lang="en-US" sz="6000" b="1" dirty="0" smtClean="0">
                <a:solidFill>
                  <a:srgbClr val="C00000"/>
                </a:solidFill>
              </a:rPr>
              <a:t>Cuban Missile Crisis</a:t>
            </a:r>
            <a:endParaRPr lang="en-US" sz="6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714942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76200"/>
            <a:ext cx="8915400" cy="3429000"/>
          </a:xfrm>
        </p:spPr>
        <p:txBody>
          <a:bodyPr/>
          <a:lstStyle/>
          <a:p>
            <a:r>
              <a:rPr lang="en-US" dirty="0" smtClean="0"/>
              <a:t>Many Americans started to question the war</a:t>
            </a:r>
          </a:p>
          <a:p>
            <a:pPr lvl="1"/>
            <a:r>
              <a:rPr lang="en-US" dirty="0" smtClean="0"/>
              <a:t>Anti-war protests</a:t>
            </a:r>
          </a:p>
          <a:p>
            <a:r>
              <a:rPr lang="en-US" dirty="0" smtClean="0"/>
              <a:t>Canada’s reaction:</a:t>
            </a:r>
          </a:p>
          <a:p>
            <a:pPr lvl="1"/>
            <a:r>
              <a:rPr lang="en-US" dirty="0" smtClean="0"/>
              <a:t>Canadians divided</a:t>
            </a:r>
          </a:p>
          <a:p>
            <a:pPr lvl="1"/>
            <a:r>
              <a:rPr lang="en-US" dirty="0" smtClean="0"/>
              <a:t>More and more turn against Am. policy</a:t>
            </a:r>
          </a:p>
          <a:p>
            <a:pPr lvl="1"/>
            <a:r>
              <a:rPr lang="en-US" dirty="0" smtClean="0"/>
              <a:t>Until 1968: most opponents students</a:t>
            </a:r>
          </a:p>
          <a:p>
            <a:pPr lvl="1">
              <a:buNone/>
            </a:pPr>
            <a:endParaRPr lang="en-US" dirty="0" smtClean="0"/>
          </a:p>
          <a:p>
            <a:pPr lvl="1">
              <a:buNone/>
            </a:pPr>
            <a:endParaRPr lang="en-US" dirty="0"/>
          </a:p>
        </p:txBody>
      </p:sp>
      <p:pic>
        <p:nvPicPr>
          <p:cNvPr id="22530" name="Picture 2" descr="https://encrypted-tbn3.gstatic.com/images?q=tbn:ANd9GcRznY-ZYfPfd3Kb3bbD12Ib6UhjW-PVz2A84VB6o5oraAwxp8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3657600"/>
            <a:ext cx="3497034" cy="2667000"/>
          </a:xfrm>
          <a:prstGeom prst="rect">
            <a:avLst/>
          </a:prstGeom>
          <a:noFill/>
        </p:spPr>
      </p:pic>
      <p:pic>
        <p:nvPicPr>
          <p:cNvPr id="22532" name="Picture 4" descr="http://1.bp.blogspot.com/-yz5pObAlrl8/UL-KZNfflpI/AAAAAAAARDA/EefKCbkjgLM/s1600/tm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43400" y="3429000"/>
            <a:ext cx="4267200" cy="29396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76200"/>
            <a:ext cx="4953000" cy="66294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Canadian reaction (cont.)</a:t>
            </a:r>
          </a:p>
          <a:p>
            <a:pPr lvl="1"/>
            <a:r>
              <a:rPr lang="en-US" dirty="0" smtClean="0"/>
              <a:t>1965: American draft resisters &amp; deserters came to Canada</a:t>
            </a:r>
          </a:p>
          <a:p>
            <a:pPr lvl="2"/>
            <a:r>
              <a:rPr lang="en-US" dirty="0" smtClean="0"/>
              <a:t>US </a:t>
            </a:r>
            <a:r>
              <a:rPr lang="en-US" dirty="0" err="1" smtClean="0"/>
              <a:t>g’ment</a:t>
            </a:r>
            <a:r>
              <a:rPr lang="en-US" dirty="0" smtClean="0"/>
              <a:t> unhappy</a:t>
            </a:r>
          </a:p>
          <a:p>
            <a:pPr lvl="1"/>
            <a:r>
              <a:rPr lang="en-US" dirty="0" smtClean="0"/>
              <a:t>Canadian </a:t>
            </a:r>
            <a:r>
              <a:rPr lang="en-US" dirty="0" err="1" smtClean="0"/>
              <a:t>g’ment</a:t>
            </a:r>
            <a:r>
              <a:rPr lang="en-US" dirty="0" smtClean="0"/>
              <a:t> tried to stay neutral</a:t>
            </a:r>
          </a:p>
          <a:p>
            <a:pPr lvl="2"/>
            <a:r>
              <a:rPr lang="en-US" dirty="0" smtClean="0"/>
              <a:t>Close relationship w/ US made it difficult</a:t>
            </a:r>
          </a:p>
          <a:p>
            <a:pPr lvl="1"/>
            <a:r>
              <a:rPr lang="en-US" dirty="0" smtClean="0"/>
              <a:t>Some Canadian companies benefitted</a:t>
            </a:r>
          </a:p>
          <a:p>
            <a:pPr lvl="2"/>
            <a:r>
              <a:rPr lang="en-US" dirty="0" smtClean="0"/>
              <a:t>Sold goods</a:t>
            </a:r>
          </a:p>
          <a:p>
            <a:pPr lvl="1"/>
            <a:r>
              <a:rPr lang="en-US" dirty="0" smtClean="0"/>
              <a:t>1965: PM Pearson spoke out against Am. bombing </a:t>
            </a:r>
          </a:p>
          <a:p>
            <a:pPr lvl="2"/>
            <a:r>
              <a:rPr lang="en-US" dirty="0" smtClean="0"/>
              <a:t>Severely reprimanded by President Johnson</a:t>
            </a:r>
            <a:endParaRPr lang="en-US" dirty="0"/>
          </a:p>
        </p:txBody>
      </p:sp>
      <p:pic>
        <p:nvPicPr>
          <p:cNvPr id="23554" name="Picture 2" descr="http://www.canadahistory.com/sections/politics/Prime%20Ministers/images/pearson3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4792" y="76200"/>
            <a:ext cx="2585707" cy="3352800"/>
          </a:xfrm>
          <a:prstGeom prst="rect">
            <a:avLst/>
          </a:prstGeom>
          <a:noFill/>
        </p:spPr>
      </p:pic>
      <p:pic>
        <p:nvPicPr>
          <p:cNvPr id="23556" name="Picture 4" descr="http://upload.wikimedia.org/wikipedia/en/0/09/Lyndon_B._Johnson_-_Official_White_House_Portrai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10200" y="3581400"/>
            <a:ext cx="2180994" cy="3200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46037"/>
            <a:ext cx="5029200" cy="6811963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Vietnam War ends</a:t>
            </a:r>
          </a:p>
          <a:p>
            <a:pPr lvl="1"/>
            <a:r>
              <a:rPr lang="en-US" dirty="0" smtClean="0"/>
              <a:t>1969: Richard Nixon becomes US President</a:t>
            </a:r>
          </a:p>
          <a:p>
            <a:pPr lvl="2"/>
            <a:r>
              <a:rPr lang="en-US" dirty="0" smtClean="0"/>
              <a:t>Pledged to pull US troops out of Vietnam</a:t>
            </a:r>
          </a:p>
          <a:p>
            <a:pPr lvl="1"/>
            <a:r>
              <a:rPr lang="en-US" dirty="0" smtClean="0"/>
              <a:t>1972: Americans begins to withdraw</a:t>
            </a:r>
          </a:p>
          <a:p>
            <a:pPr lvl="1"/>
            <a:r>
              <a:rPr lang="en-US" dirty="0" smtClean="0"/>
              <a:t>1973: last American troops left</a:t>
            </a:r>
          </a:p>
          <a:p>
            <a:pPr lvl="1"/>
            <a:r>
              <a:rPr lang="en-US" dirty="0" smtClean="0"/>
              <a:t>1975: North Vietnamese military offensive crushed South Vietnamese army</a:t>
            </a:r>
          </a:p>
          <a:p>
            <a:pPr lvl="1"/>
            <a:r>
              <a:rPr lang="en-US" dirty="0" smtClean="0"/>
              <a:t>Vietnam unified under communist rule</a:t>
            </a:r>
          </a:p>
          <a:p>
            <a:r>
              <a:rPr lang="en-US" dirty="0" smtClean="0"/>
              <a:t>1000’s of Vietnamese accepted into Canada and become citizens</a:t>
            </a:r>
            <a:endParaRPr lang="en-US" dirty="0"/>
          </a:p>
        </p:txBody>
      </p:sp>
      <p:pic>
        <p:nvPicPr>
          <p:cNvPr id="24578" name="Picture 2" descr="http://i.telegraph.co.uk/multimedia/archive/01626/april-30-1975-welc_1626601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1999" y="1752600"/>
            <a:ext cx="4436055" cy="304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76200"/>
            <a:ext cx="8991600" cy="48768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1959: Fidel Castro and rebels overthrow pro-US dictator Fulgencio Batista</a:t>
            </a:r>
          </a:p>
          <a:p>
            <a:r>
              <a:rPr lang="en-US" dirty="0" smtClean="0"/>
              <a:t>US: trade and economic embargo on Cuba</a:t>
            </a:r>
          </a:p>
          <a:p>
            <a:r>
              <a:rPr lang="en-US" dirty="0" smtClean="0"/>
              <a:t>1961: “Bay of Pigs” Invasion</a:t>
            </a:r>
          </a:p>
          <a:p>
            <a:pPr lvl="1"/>
            <a:r>
              <a:rPr lang="en-US" dirty="0" smtClean="0"/>
              <a:t>Group of Cuban exiles land on Cuba</a:t>
            </a:r>
          </a:p>
          <a:p>
            <a:pPr lvl="1"/>
            <a:r>
              <a:rPr lang="en-US" dirty="0" smtClean="0"/>
              <a:t>US supported</a:t>
            </a:r>
          </a:p>
          <a:p>
            <a:pPr lvl="1"/>
            <a:r>
              <a:rPr lang="en-US" dirty="0" smtClean="0"/>
              <a:t>Aim: overthrow Castro </a:t>
            </a:r>
            <a:r>
              <a:rPr lang="en-US" dirty="0" err="1" smtClean="0"/>
              <a:t>g’ment</a:t>
            </a:r>
            <a:endParaRPr lang="en-US" dirty="0" smtClean="0"/>
          </a:p>
          <a:p>
            <a:pPr lvl="1"/>
            <a:r>
              <a:rPr lang="en-US" dirty="0" smtClean="0"/>
              <a:t>Failure</a:t>
            </a:r>
          </a:p>
          <a:p>
            <a:pPr lvl="1"/>
            <a:r>
              <a:rPr lang="en-US" dirty="0" smtClean="0"/>
              <a:t>Encouraged Cuba to turn to </a:t>
            </a:r>
          </a:p>
          <a:p>
            <a:pPr marL="457200" lvl="1" indent="0">
              <a:buNone/>
            </a:pPr>
            <a:r>
              <a:rPr lang="en-US" dirty="0" smtClean="0"/>
              <a:t>USSR for support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2050" name="Picture 2" descr="http://www.xtimeline.com/__UserPic_Large/8070/ELT20080411081728750649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" y="4876800"/>
            <a:ext cx="5105400" cy="1876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personal.ashland.edu/~jmoser1/exiles%20captured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79186" y="2514600"/>
            <a:ext cx="3388614" cy="2228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25679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76200"/>
            <a:ext cx="9067800" cy="3048000"/>
          </a:xfrm>
        </p:spPr>
        <p:txBody>
          <a:bodyPr/>
          <a:lstStyle/>
          <a:p>
            <a:r>
              <a:rPr lang="en-US" dirty="0" smtClean="0"/>
              <a:t>October 1962</a:t>
            </a:r>
          </a:p>
          <a:p>
            <a:pPr lvl="1"/>
            <a:r>
              <a:rPr lang="en-US" dirty="0" smtClean="0"/>
              <a:t>US surveillance of Cuba: USSR installing offensive nuclear bases</a:t>
            </a:r>
          </a:p>
          <a:p>
            <a:pPr lvl="2"/>
            <a:r>
              <a:rPr lang="en-US" dirty="0" smtClean="0"/>
              <a:t>Direct threat to US security</a:t>
            </a:r>
          </a:p>
          <a:p>
            <a:pPr lvl="1"/>
            <a:r>
              <a:rPr lang="en-US" dirty="0" smtClean="0"/>
              <a:t>JFK: naval and air blockade of Cuba</a:t>
            </a:r>
          </a:p>
          <a:p>
            <a:pPr lvl="1"/>
            <a:r>
              <a:rPr lang="en-US" dirty="0" smtClean="0"/>
              <a:t>US forces and NORAD readied for war</a:t>
            </a:r>
          </a:p>
          <a:p>
            <a:pPr marL="457200" lvl="1" indent="0">
              <a:buNone/>
            </a:pPr>
            <a:endParaRPr lang="en-US" dirty="0"/>
          </a:p>
        </p:txBody>
      </p:sp>
      <p:pic>
        <p:nvPicPr>
          <p:cNvPr id="1026" name="Picture 2" descr="http://media.mcclatchydc.com/smedia/2012/10/15/11/44/xEU6B.WiPh2.9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5575" y="3048000"/>
            <a:ext cx="4095750" cy="2619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cdn.theatlantic.com/static/infocus/cubamissile101512/c06_0147413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19845" y="3038856"/>
            <a:ext cx="4071755" cy="2628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27313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76200"/>
            <a:ext cx="8991600" cy="3352800"/>
          </a:xfrm>
        </p:spPr>
        <p:txBody>
          <a:bodyPr/>
          <a:lstStyle/>
          <a:p>
            <a:r>
              <a:rPr lang="en-US" dirty="0" smtClean="0"/>
              <a:t>Soviet Premier Khrushchev: refused to remove the missiles</a:t>
            </a:r>
          </a:p>
          <a:p>
            <a:r>
              <a:rPr lang="en-US" dirty="0" smtClean="0"/>
              <a:t>USSR armed forces put on alert</a:t>
            </a:r>
          </a:p>
          <a:p>
            <a:r>
              <a:rPr lang="en-US" dirty="0" smtClean="0"/>
              <a:t>Soviet ships sent towards Cuba</a:t>
            </a:r>
          </a:p>
          <a:p>
            <a:r>
              <a:rPr lang="en-US" dirty="0" smtClean="0"/>
              <a:t>Khrushchev agreed to dismantle missiles</a:t>
            </a:r>
          </a:p>
          <a:p>
            <a:pPr lvl="1"/>
            <a:r>
              <a:rPr lang="en-US" dirty="0" smtClean="0"/>
              <a:t>US promise they wouldn’t invade Cuba</a:t>
            </a:r>
            <a:endParaRPr lang="en-US" dirty="0"/>
          </a:p>
        </p:txBody>
      </p:sp>
      <p:pic>
        <p:nvPicPr>
          <p:cNvPr id="3074" name="Picture 2" descr="http://www.jcs-group.com/military/aaimages/1962cuban1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8600" y="3373016"/>
            <a:ext cx="4114800" cy="3384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govbooktalk.files.wordpress.com/2012/10/cuba-blockade-headline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00600" y="3373016"/>
            <a:ext cx="4114800" cy="3382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02280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76200"/>
            <a:ext cx="8991600" cy="3505200"/>
          </a:xfrm>
        </p:spPr>
        <p:txBody>
          <a:bodyPr/>
          <a:lstStyle/>
          <a:p>
            <a:r>
              <a:rPr lang="en-US" dirty="0" smtClean="0"/>
              <a:t>US-Cuba relations</a:t>
            </a:r>
          </a:p>
          <a:p>
            <a:pPr lvl="1"/>
            <a:r>
              <a:rPr lang="en-US" dirty="0" smtClean="0"/>
              <a:t>Difficult</a:t>
            </a:r>
          </a:p>
          <a:p>
            <a:pPr lvl="1"/>
            <a:r>
              <a:rPr lang="en-US" dirty="0" smtClean="0"/>
              <a:t>US tightened embargo</a:t>
            </a:r>
          </a:p>
          <a:p>
            <a:pPr lvl="1"/>
            <a:r>
              <a:rPr lang="en-US" dirty="0" smtClean="0"/>
              <a:t>US restricted Americans from doing business with and visiting Cuba</a:t>
            </a:r>
          </a:p>
          <a:p>
            <a:pPr lvl="1"/>
            <a:r>
              <a:rPr lang="en-US" dirty="0" smtClean="0"/>
              <a:t>Embargo still in effect today (although some restrictions have been eased)</a:t>
            </a:r>
            <a:endParaRPr lang="en-US" dirty="0"/>
          </a:p>
        </p:txBody>
      </p:sp>
      <p:pic>
        <p:nvPicPr>
          <p:cNvPr id="4098" name="Picture 2" descr="http://www.coha.org/wp-content/uploads/2013/01/aaaa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57600" y="3124200"/>
            <a:ext cx="5247305" cy="3505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124925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432" y="76200"/>
            <a:ext cx="9040368" cy="67056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Canada-US relations</a:t>
            </a:r>
          </a:p>
          <a:p>
            <a:pPr lvl="1"/>
            <a:r>
              <a:rPr lang="en-US" dirty="0" smtClean="0"/>
              <a:t>US expected Canada’s unconditional support</a:t>
            </a:r>
          </a:p>
          <a:p>
            <a:pPr lvl="1"/>
            <a:r>
              <a:rPr lang="en-US" dirty="0" smtClean="0"/>
              <a:t>Diefenbaker: UN send fact-finding mission to Cuba and verify US surveillance</a:t>
            </a:r>
          </a:p>
          <a:p>
            <a:pPr lvl="1"/>
            <a:r>
              <a:rPr lang="en-US" dirty="0" err="1" smtClean="0"/>
              <a:t>Dief</a:t>
            </a:r>
            <a:r>
              <a:rPr lang="en-US" dirty="0" smtClean="0"/>
              <a:t> </a:t>
            </a:r>
            <a:r>
              <a:rPr lang="en-US" dirty="0"/>
              <a:t>r</a:t>
            </a:r>
            <a:r>
              <a:rPr lang="en-US" dirty="0" smtClean="0"/>
              <a:t>eluctant to draw Canada into major conflict</a:t>
            </a:r>
          </a:p>
          <a:p>
            <a:pPr lvl="1"/>
            <a:r>
              <a:rPr lang="en-US" dirty="0" smtClean="0"/>
              <a:t>Canadian </a:t>
            </a:r>
            <a:r>
              <a:rPr lang="en-US" dirty="0" err="1" smtClean="0"/>
              <a:t>g’ment</a:t>
            </a:r>
            <a:r>
              <a:rPr lang="en-US" dirty="0" smtClean="0"/>
              <a:t> refused to place its NORAD forces on alert (at first)</a:t>
            </a:r>
          </a:p>
          <a:p>
            <a:pPr lvl="1"/>
            <a:r>
              <a:rPr lang="en-US" dirty="0" err="1" smtClean="0"/>
              <a:t>G’ment</a:t>
            </a:r>
            <a:r>
              <a:rPr lang="en-US" dirty="0" smtClean="0"/>
              <a:t> didn’t allow US planes with nuclear bombs to land at Canadian bases</a:t>
            </a:r>
          </a:p>
          <a:p>
            <a:pPr lvl="1"/>
            <a:r>
              <a:rPr lang="en-US" dirty="0" smtClean="0"/>
              <a:t>Americans furious</a:t>
            </a:r>
          </a:p>
          <a:p>
            <a:pPr lvl="1"/>
            <a:r>
              <a:rPr lang="en-US" dirty="0" err="1" smtClean="0"/>
              <a:t>Dief</a:t>
            </a:r>
            <a:r>
              <a:rPr lang="en-US" dirty="0" smtClean="0"/>
              <a:t>: defending Canada’s independence</a:t>
            </a:r>
          </a:p>
          <a:p>
            <a:pPr lvl="2"/>
            <a:r>
              <a:rPr lang="en-US" dirty="0" smtClean="0"/>
              <a:t>80% Canadians thought </a:t>
            </a:r>
            <a:r>
              <a:rPr lang="en-US" dirty="0" err="1" smtClean="0"/>
              <a:t>Dief</a:t>
            </a:r>
            <a:r>
              <a:rPr lang="en-US" dirty="0" smtClean="0"/>
              <a:t> was wrong</a:t>
            </a:r>
          </a:p>
          <a:p>
            <a:pPr lvl="1"/>
            <a:r>
              <a:rPr lang="en-US" dirty="0" smtClean="0"/>
              <a:t>Canadian troops eventually put on alert</a:t>
            </a:r>
          </a:p>
          <a:p>
            <a:pPr lvl="1"/>
            <a:r>
              <a:rPr lang="en-US" dirty="0" smtClean="0"/>
              <a:t>Damaged Canada-US relations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33870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odumedia.com/wp-content/uploads/2012/11/2-of-3-South-Vietnamese-forces-follow-after-terrified-children-including-9-year-old-Kim-Phuc-center-left-as-they-run-down-Route-1-near-Trang-Bang-after-an-aerial-napalm-attack-on-suspected-Viet-Cong-hiding-places-June-8-19-960x63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81000"/>
            <a:ext cx="9144000" cy="6019801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838200"/>
            <a:ext cx="7772400" cy="1470025"/>
          </a:xfrm>
        </p:spPr>
        <p:txBody>
          <a:bodyPr>
            <a:normAutofit/>
          </a:bodyPr>
          <a:lstStyle/>
          <a:p>
            <a:r>
              <a:rPr lang="en-US" sz="6000" b="1" dirty="0" smtClean="0">
                <a:solidFill>
                  <a:srgbClr val="FFC000"/>
                </a:solidFill>
              </a:rPr>
              <a:t>The Vietnam War</a:t>
            </a:r>
            <a:endParaRPr lang="en-US" sz="60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12688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76200"/>
            <a:ext cx="4953000" cy="66294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Affected the politics and society in US and Canada</a:t>
            </a:r>
          </a:p>
          <a:p>
            <a:r>
              <a:rPr lang="en-US" dirty="0" smtClean="0"/>
              <a:t>North Vietnam: communist</a:t>
            </a:r>
          </a:p>
          <a:p>
            <a:r>
              <a:rPr lang="en-US" dirty="0" smtClean="0"/>
              <a:t>South Vietnam: US supported dictator</a:t>
            </a:r>
          </a:p>
          <a:p>
            <a:r>
              <a:rPr lang="en-US" dirty="0" smtClean="0"/>
              <a:t>1960’s: US started sending troops</a:t>
            </a:r>
          </a:p>
          <a:p>
            <a:pPr lvl="1"/>
            <a:r>
              <a:rPr lang="en-US" dirty="0" smtClean="0"/>
              <a:t>1966: 317,000 troops</a:t>
            </a:r>
          </a:p>
          <a:p>
            <a:r>
              <a:rPr lang="en-US" dirty="0" smtClean="0"/>
              <a:t>USSR and China: weapons and aid to North </a:t>
            </a:r>
          </a:p>
          <a:p>
            <a:r>
              <a:rPr lang="en-US" dirty="0" smtClean="0"/>
              <a:t>1</a:t>
            </a:r>
            <a:r>
              <a:rPr lang="en-US" baseline="30000" dirty="0" smtClean="0"/>
              <a:t>st</a:t>
            </a:r>
            <a:r>
              <a:rPr lang="en-US" dirty="0" smtClean="0"/>
              <a:t> war recorded by TV cameras</a:t>
            </a:r>
            <a:endParaRPr lang="en-US" dirty="0"/>
          </a:p>
        </p:txBody>
      </p:sp>
      <p:pic>
        <p:nvPicPr>
          <p:cNvPr id="1026" name="Picture 2" descr="http://www.historyplace.com/unitedstates/vietnam/vietnam-map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6400" y="155457"/>
            <a:ext cx="3048000" cy="655014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713754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22237"/>
            <a:ext cx="8839200" cy="2849563"/>
          </a:xfrm>
        </p:spPr>
        <p:txBody>
          <a:bodyPr/>
          <a:lstStyle/>
          <a:p>
            <a:r>
              <a:rPr lang="en-US" dirty="0" smtClean="0"/>
              <a:t>My Lai Massacre (1968)</a:t>
            </a:r>
          </a:p>
          <a:p>
            <a:pPr lvl="1"/>
            <a:r>
              <a:rPr lang="en-US" dirty="0" smtClean="0"/>
              <a:t>Massacre of Vietnamese children, women, and elderly by American troops in village of My Lai (347-504)</a:t>
            </a:r>
          </a:p>
          <a:p>
            <a:r>
              <a:rPr lang="en-US" dirty="0" err="1" smtClean="0"/>
              <a:t>Tet</a:t>
            </a:r>
            <a:r>
              <a:rPr lang="en-US" dirty="0" smtClean="0"/>
              <a:t> Offensive (1968)</a:t>
            </a:r>
          </a:p>
          <a:p>
            <a:pPr lvl="1"/>
            <a:r>
              <a:rPr lang="en-US" dirty="0" smtClean="0"/>
              <a:t>North attacking cities in the South</a:t>
            </a:r>
            <a:endParaRPr lang="en-US" dirty="0"/>
          </a:p>
        </p:txBody>
      </p:sp>
      <p:pic>
        <p:nvPicPr>
          <p:cNvPr id="21506" name="Picture 2" descr="Click image for larger version&#10;&#10;Name: My_Lai_massacre_woman_and_children.jpg&#10;Views: 770&#10;Size: 378.5 KB&#10;ID: 26265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12280" y="2057400"/>
            <a:ext cx="2179320" cy="3048000"/>
          </a:xfrm>
          <a:prstGeom prst="rect">
            <a:avLst/>
          </a:prstGeom>
          <a:noFill/>
        </p:spPr>
      </p:pic>
      <p:pic>
        <p:nvPicPr>
          <p:cNvPr id="21508" name="Picture 4" descr="http://www.documentingreality.com/forum/attachments/f240/262663d1302375013-my-lai-massacre-pictures-15th-march-1968-my_lai_massacr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3375816"/>
            <a:ext cx="3276600" cy="2567784"/>
          </a:xfrm>
          <a:prstGeom prst="rect">
            <a:avLst/>
          </a:prstGeom>
          <a:noFill/>
        </p:spPr>
      </p:pic>
      <p:pic>
        <p:nvPicPr>
          <p:cNvPr id="21510" name="Picture 6" descr="http://ehistory.osu.edu/vietnam/maps/images/01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68819" y="2743200"/>
            <a:ext cx="3036781" cy="3886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</TotalTime>
  <Words>441</Words>
  <Application>Microsoft Office PowerPoint</Application>
  <PresentationFormat>On-screen Show (4:3)</PresentationFormat>
  <Paragraphs>71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Cuban Missile Crisis</vt:lpstr>
      <vt:lpstr>Slide 2</vt:lpstr>
      <vt:lpstr>Slide 3</vt:lpstr>
      <vt:lpstr>Slide 4</vt:lpstr>
      <vt:lpstr>Slide 5</vt:lpstr>
      <vt:lpstr>Slide 6</vt:lpstr>
      <vt:lpstr>The Vietnam War</vt:lpstr>
      <vt:lpstr>Slide 8</vt:lpstr>
      <vt:lpstr>Slide 9</vt:lpstr>
      <vt:lpstr>Slide 10</vt:lpstr>
      <vt:lpstr>Slide 11</vt:lpstr>
      <vt:lpstr>Slide 12</vt:lpstr>
    </vt:vector>
  </TitlesOfParts>
  <Company>GVSD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Cuban Missile Crisis</dc:title>
  <dc:creator>Rogers, Claire</dc:creator>
  <cp:lastModifiedBy>Claire Rogers</cp:lastModifiedBy>
  <cp:revision>49</cp:revision>
  <dcterms:created xsi:type="dcterms:W3CDTF">2013-05-21T19:16:11Z</dcterms:created>
  <dcterms:modified xsi:type="dcterms:W3CDTF">2013-05-22T02:53:32Z</dcterms:modified>
</cp:coreProperties>
</file>